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3" r:id="rId1"/>
  </p:sldMasterIdLst>
  <p:notesMasterIdLst>
    <p:notesMasterId r:id="rId31"/>
  </p:notesMasterIdLst>
  <p:sldIdLst>
    <p:sldId id="494" r:id="rId2"/>
    <p:sldId id="493" r:id="rId3"/>
    <p:sldId id="395" r:id="rId4"/>
    <p:sldId id="422" r:id="rId5"/>
    <p:sldId id="495" r:id="rId6"/>
    <p:sldId id="497" r:id="rId7"/>
    <p:sldId id="423" r:id="rId8"/>
    <p:sldId id="424" r:id="rId9"/>
    <p:sldId id="489" r:id="rId10"/>
    <p:sldId id="457" r:id="rId11"/>
    <p:sldId id="459" r:id="rId12"/>
    <p:sldId id="498" r:id="rId13"/>
    <p:sldId id="461" r:id="rId14"/>
    <p:sldId id="458" r:id="rId15"/>
    <p:sldId id="500" r:id="rId16"/>
    <p:sldId id="462" r:id="rId17"/>
    <p:sldId id="463" r:id="rId18"/>
    <p:sldId id="464" r:id="rId19"/>
    <p:sldId id="507" r:id="rId20"/>
    <p:sldId id="465" r:id="rId21"/>
    <p:sldId id="508" r:id="rId22"/>
    <p:sldId id="440" r:id="rId23"/>
    <p:sldId id="431" r:id="rId24"/>
    <p:sldId id="502" r:id="rId25"/>
    <p:sldId id="504" r:id="rId26"/>
    <p:sldId id="506" r:id="rId27"/>
    <p:sldId id="505" r:id="rId28"/>
    <p:sldId id="433" r:id="rId29"/>
    <p:sldId id="40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03"/>
    <p:restoredTop sz="88774"/>
  </p:normalViewPr>
  <p:slideViewPr>
    <p:cSldViewPr snapToGrid="0" snapToObjects="1">
      <p:cViewPr varScale="1">
        <p:scale>
          <a:sx n="73" d="100"/>
          <a:sy n="73" d="100"/>
        </p:scale>
        <p:origin x="696" y="72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307-16E3-1D43-8ACA-66024192230F}" type="datetimeFigureOut">
              <a:rPr lang="tr-TR" smtClean="0"/>
              <a:t>26.10.2023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51F3-D119-BC47-A282-21A98E47AF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0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05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740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199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FA19-FF28-C34C-BC26-B2E73A00E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40986-89E8-0B46-9033-5E3FFBB01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C383A-75D4-B447-81B8-DE025629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2E17-381C-42FC-8D85-EB3F0FC7299C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547B9-D880-0343-AE5A-AF0DF8DC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8652-5B7E-1E4A-AF51-6D06C506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559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1C1B-6946-2E48-BD2C-807E7C03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A4751-0CEA-2340-8D98-16A08B4A5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72E10-5B14-5D43-B803-F0B20823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8D51C-6DE5-4308-9E43-3A41A89B188E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A586-FED7-8148-AA16-5416D1FD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A6FCF-221C-074E-A468-3E8109DA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6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FE0EE-5F17-414B-9E93-D31C65EB8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32F54-53D0-2C41-9B3F-404DC5BD7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083D5-1A63-5E47-8664-B4623CC3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FE5-3ED7-4B8E-BAA1-8E289C9B034E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E9C8B-9E3C-094B-AD9D-5C91D48B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7CD9-BFE8-BD42-8C56-60AE73DB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9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FE7C-7003-8F4C-B96B-7F893C7E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AF080-921A-3E40-A146-8E4B3597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15EEE-A8FB-404D-9E0B-EBFC915D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A3D9-EE73-4EC0-B438-3E4AD63AAA45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53366-F94F-F640-AF8E-A8186026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F3270-0AE3-934E-A97A-3797B404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9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3471-3948-E345-96B9-E1D096D2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F9207-1349-CD45-97F5-E2CAA4428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1FD0-B714-AC4E-8C3F-F035ECF8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578C-8372-4D56-80D6-BA76E17BDEB1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C560-9769-0F4A-B434-49B2D5A7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0E50-63B9-AD4B-9577-9B26413B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3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2DB-2D6C-6D41-A8B3-12929D24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4769-7761-164E-9972-0C17D8BAA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678A7-BB97-4148-BF8F-10AAB2417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ACE6-A92B-A14B-9A2D-0FE2FE4D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7BB6-FBB8-423F-BBB0-C3AC33F69301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5851C-FBAA-7247-B77A-9FADE094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78B4A-C858-FB49-961D-FDE19B4C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89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09AA-9660-774E-8B24-38A7F04A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971C0-C434-AE41-8875-A9D968063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6B35E-E0E8-0640-9B3D-1BA7B3FD8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F227D-F273-1741-AE70-A7B90D20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E5C0B-5EAD-0D4D-B2CC-06DFE6DCD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1A96E-DFE6-124B-B974-BC9B2094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CE3E-1067-4A6D-84E6-482717557064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8267D-1FBF-8340-AA5F-5820808BC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657F1-6E62-2049-B4E4-9D2F71DF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157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AD24-FEC8-6B46-AE3B-A19A0BFC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DA64F-675D-B745-9BEA-E75F25E0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C7457-89B2-4A9A-A407-FCE7D51EBE9D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12BB9-7E74-5C4E-B760-E1816411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20318-8731-154E-9C85-AF67DF03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EC8BC-A21D-5B42-8360-CE91A696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17EA4-A22C-4407-859A-2D9D9F801C27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A1BF4-80B7-F641-920C-5FBBF637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5EABA-405E-7145-A2F2-D8CC698F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76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D2BF-48BE-B04A-9EDC-6787C82D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1249-3EA4-124A-86A4-CDDD7FCC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C0F8C-5227-2047-9C57-0C2AFA889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9AABE-28E3-1C42-840C-95E7EBFA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118D-D075-405A-BEBE-BBFA03A6BB3A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838C-5078-D145-B590-524CE6F8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5AEA7-7590-CB4D-BC90-94258F6F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652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CC86-0286-7D4F-95D2-02B6713C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E19DA-145A-C049-A1D6-F7B621BA6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C9E61-E7CE-1C40-B146-9C28C448A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931CC-5FAC-4448-9FF3-A516985A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9465-C821-49F5-ADAD-D9BD6F83E680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E1F1-7CFA-244D-9268-360543F6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45E88-23CF-C24D-9CBA-21E75CAE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0A2A8-7134-1B44-8F2A-DF1FCF60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87E08-F030-B446-B297-C8579712C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A4D88-7454-1C48-AC86-042EE764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0A1B1-8ECB-4E7E-AEED-A65BE28B4EA8}" type="datetime1">
              <a:rPr lang="tr-TR" smtClean="0"/>
              <a:t>26.10.2023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995E0-584F-6A4D-A0E9-54E080FE7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71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Ahmet Arif AYDIN,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3C448-0AC6-4F48-ADAE-D37367B72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07175"/>
            <a:ext cx="2743200" cy="250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5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ozlemerden.wordpress.com/2012/02/12/genelleme-kumeleme-ve-iliskisel-model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i.stack.imgur.com/WpA2O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885937/what-is-the-difference-between-association-aggregation-and-composi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guide/uml-unified-modeling-language/uml-aggregation-vs-composition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885937/what-is-the-difference-between-association-aggregation-and-composition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oftware-engineering-incremental-process-model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generalization-hierarch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D62C32-241C-F248-87F7-91187E1FA123}"/>
              </a:ext>
            </a:extLst>
          </p:cNvPr>
          <p:cNvSpPr txBox="1">
            <a:spLocks/>
          </p:cNvSpPr>
          <p:nvPr/>
        </p:nvSpPr>
        <p:spPr>
          <a:xfrm>
            <a:off x="685800" y="1409186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D45D2C-5AA6-C244-B07B-CD5F288E05DD}"/>
              </a:ext>
            </a:extLst>
          </p:cNvPr>
          <p:cNvCxnSpPr>
            <a:cxnSpLocks/>
          </p:cNvCxnSpPr>
          <p:nvPr/>
        </p:nvCxnSpPr>
        <p:spPr>
          <a:xfrm>
            <a:off x="2644944" y="2961287"/>
            <a:ext cx="7099558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F17CE22-7091-7240-ADEF-F640A984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99" y="1855277"/>
            <a:ext cx="10592797" cy="10862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Veritabanı </a:t>
            </a:r>
            <a:r>
              <a:rPr lang="en-US" sz="4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Yönetim</a:t>
            </a:r>
            <a:r>
              <a:rPr lang="en-US" sz="4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4800" dirty="0" err="1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Sistemleri</a:t>
            </a:r>
            <a:endParaRPr lang="en-US" sz="4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437EBAF-64A2-8C4C-92F6-53D713E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3333" y="3916498"/>
            <a:ext cx="9144000" cy="441190"/>
          </a:xfrm>
        </p:spPr>
        <p:txBody>
          <a:bodyPr>
            <a:normAutofit/>
          </a:bodyPr>
          <a:lstStyle/>
          <a:p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Doç. </a:t>
            </a:r>
            <a:r>
              <a:rPr lang="en-US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Dr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 </a:t>
            </a:r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Özal</a:t>
            </a:r>
            <a:r>
              <a:rPr lang="en-US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tr-TR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YILDIRIM</a:t>
            </a:r>
            <a:r>
              <a:rPr lang="en-US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endParaRPr lang="en-US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F9F136-D688-3E47-9FC5-0BF98986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1793" y="6442524"/>
            <a:ext cx="353704" cy="378400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959A60-3ED1-CF43-A480-24D1959D6DF6}"/>
              </a:ext>
            </a:extLst>
          </p:cNvPr>
          <p:cNvSpPr txBox="1">
            <a:spLocks/>
          </p:cNvSpPr>
          <p:nvPr/>
        </p:nvSpPr>
        <p:spPr>
          <a:xfrm>
            <a:off x="1503333" y="59154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GÜZ -</a:t>
            </a:r>
            <a:r>
              <a:rPr lang="en-US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202</a:t>
            </a:r>
            <a:r>
              <a:rPr lang="tr-TR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3</a:t>
            </a:r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1E0E7E9-AE11-A94D-A457-41C18C305517}"/>
              </a:ext>
            </a:extLst>
          </p:cNvPr>
          <p:cNvSpPr txBox="1">
            <a:spLocks/>
          </p:cNvSpPr>
          <p:nvPr/>
        </p:nvSpPr>
        <p:spPr>
          <a:xfrm>
            <a:off x="1524000" y="4701834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L7-</a:t>
            </a:r>
            <a:r>
              <a:rPr lang="tr-TR" sz="2000" b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000" b="1" i="1" dirty="0" smtClean="0">
                <a:latin typeface="Noteworthy Light" panose="02000400000000000000" pitchFamily="2" charset="77"/>
                <a:ea typeface="Noteworthy Light" panose="02000400000000000000" pitchFamily="2" charset="77"/>
              </a:rPr>
              <a:t>Entity </a:t>
            </a:r>
            <a:r>
              <a:rPr lang="en-US" sz="2000" b="1" i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Relationship Model -2</a:t>
            </a:r>
          </a:p>
          <a:p>
            <a:endParaRPr lang="en-US" sz="20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97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aggregat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ion  (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kümeleme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7BC19E-4509-594D-B8A7-84D1DA5297C3}"/>
              </a:ext>
            </a:extLst>
          </p:cNvPr>
          <p:cNvSpPr/>
          <p:nvPr/>
        </p:nvSpPr>
        <p:spPr>
          <a:xfrm>
            <a:off x="1587945" y="6211669"/>
            <a:ext cx="10742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hlinkClick r:id="rId2"/>
              </a:rPr>
              <a:t>https://ozlemerden.wordpress.com/2012/02/12/genelleme-kumeleme-ve-iliskisel-model/</a:t>
            </a:r>
            <a:endParaRPr lang="tr-TR" b="1" dirty="0"/>
          </a:p>
          <a:p>
            <a:endParaRPr lang="tr-T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0A6D4-3CB2-D14D-81D9-EAE171D842F5}"/>
              </a:ext>
            </a:extLst>
          </p:cNvPr>
          <p:cNvSpPr/>
          <p:nvPr/>
        </p:nvSpPr>
        <p:spPr>
          <a:xfrm>
            <a:off x="-177726" y="774872"/>
            <a:ext cx="5836393" cy="54655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personel’in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proje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proje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düşünülüp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kümeleme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yardımıyla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ilişkisine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bağlanmıştır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Projede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kullanılan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ekipmanlar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ilişkisine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bağlanmıştır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19" name="Picture 18" descr="figures/aggregation.pdf">
            <a:extLst>
              <a:ext uri="{FF2B5EF4-FFF2-40B4-BE49-F238E27FC236}">
                <a16:creationId xmlns:a16="http://schemas.microsoft.com/office/drawing/2014/main" id="{2B4351FA-7D55-CB43-9062-BFFD4AAEFB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88" y="774872"/>
            <a:ext cx="6435149" cy="5509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C9317E-CDC4-444B-8BA6-1FA27CCD70A5}"/>
              </a:ext>
            </a:extLst>
          </p:cNvPr>
          <p:cNvSpPr/>
          <p:nvPr/>
        </p:nvSpPr>
        <p:spPr>
          <a:xfrm>
            <a:off x="5512525" y="870405"/>
            <a:ext cx="6340823" cy="239530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0366B-8303-B711-ECC8-77B604B3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8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aggregation (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has-a)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E98-CD46-6249-8A42-7F144C44CB9A}"/>
              </a:ext>
            </a:extLst>
          </p:cNvPr>
          <p:cNvSpPr txBox="1"/>
          <p:nvPr/>
        </p:nvSpPr>
        <p:spPr>
          <a:xfrm>
            <a:off x="401190" y="2331103"/>
            <a:ext cx="678505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Kümeleme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varlıkları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araya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getirme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u="sng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işlemi</a:t>
            </a:r>
            <a:r>
              <a:rPr lang="en-US" sz="2400" b="1" u="sng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olarak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değerlendirilir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Varlıklar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arasında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‘has-a’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65172A-A1C2-1D4C-A3C5-0F54BCCB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981" y="1529467"/>
            <a:ext cx="2301963" cy="35357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BF54F-661F-2065-E6FF-FEC9E0EC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9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aggregation (has-a)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E98-CD46-6249-8A42-7F144C44CB9A}"/>
              </a:ext>
            </a:extLst>
          </p:cNvPr>
          <p:cNvSpPr txBox="1"/>
          <p:nvPr/>
        </p:nvSpPr>
        <p:spPr>
          <a:xfrm>
            <a:off x="0" y="2364617"/>
            <a:ext cx="6096000" cy="196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Parça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(part)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bütün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(whole)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ilişkisini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ifade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eder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Parça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bütün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arasında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güçlü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yoktur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.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Parçalar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baska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sistem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içinde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bulunabilir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3CA0AD-206B-A74B-B8D2-14684195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27" y="1840666"/>
            <a:ext cx="5604985" cy="31766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E5B87-83EA-F9FC-468A-B6FDC884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Kompozisyon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(composition)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D1E4FF-BD01-4E40-94B2-785F01B020ED}"/>
              </a:ext>
            </a:extLst>
          </p:cNvPr>
          <p:cNvSpPr txBox="1"/>
          <p:nvPr/>
        </p:nvSpPr>
        <p:spPr>
          <a:xfrm>
            <a:off x="290521" y="1615683"/>
            <a:ext cx="5346300" cy="362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Varlıklar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arasında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bulunan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ayrılmaz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güclü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parça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(part)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bütün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(whole)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kompozisyon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tanımlanır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Parçalar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ayrılamazlar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baska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sistem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içinde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düşünülemezler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Parçalar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arasında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güçlü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ilişki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vardır</a:t>
            </a:r>
            <a:endParaRPr lang="en-US" sz="2400" b="1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1" name="Picture 2" descr="enter image description here">
            <a:hlinkClick r:id="rId2"/>
            <a:extLst>
              <a:ext uri="{FF2B5EF4-FFF2-40B4-BE49-F238E27FC236}">
                <a16:creationId xmlns:a16="http://schemas.microsoft.com/office/drawing/2014/main" id="{607F3563-0559-CF4A-AA5F-486FF511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180" y="2094163"/>
            <a:ext cx="4690753" cy="31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F8B96F-D593-2F4E-85E6-93E43A78A65A}"/>
              </a:ext>
            </a:extLst>
          </p:cNvPr>
          <p:cNvSpPr/>
          <p:nvPr/>
        </p:nvSpPr>
        <p:spPr>
          <a:xfrm>
            <a:off x="502287" y="6032458"/>
            <a:ext cx="115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https://stackoverflow.com/questions/885937/what-is-the-difference-between-association-aggregation-and-composition</a:t>
            </a:r>
            <a:endParaRPr lang="tr-TR" dirty="0"/>
          </a:p>
          <a:p>
            <a:endParaRPr lang="tr-T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9C642-8791-BA03-E0C4-E506D7D1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4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Kompozisyon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(composition)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6C6F0-0071-6A48-9707-36629E388A72}"/>
              </a:ext>
            </a:extLst>
          </p:cNvPr>
          <p:cNvSpPr/>
          <p:nvPr/>
        </p:nvSpPr>
        <p:spPr>
          <a:xfrm>
            <a:off x="237067" y="2169681"/>
            <a:ext cx="5584723" cy="251863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Kompozisyon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bağlı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olduları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sınıf’dan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ayrılmazlar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Güçlü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parça-bütün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ilişkisi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Ait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durumu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söz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konusudur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36427-C905-4541-8E8E-8F5904AF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65" y="1543050"/>
            <a:ext cx="4955458" cy="3276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5D3C38-F1FA-6F48-942B-321CC3BFFD62}"/>
              </a:ext>
            </a:extLst>
          </p:cNvPr>
          <p:cNvSpPr/>
          <p:nvPr/>
        </p:nvSpPr>
        <p:spPr>
          <a:xfrm>
            <a:off x="6482830" y="53902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https://www.visual-paradigm.com/guide/uml-unified-modeling-language/uml-aggregation-vs-composition/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A139-7718-CCD3-8D43-A33197AC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8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 has-a &amp;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composition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C707A6-03E5-C644-964B-18399FF8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4" y="585326"/>
            <a:ext cx="10940780" cy="26758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299F8D-5B42-1949-B113-0E7BBAF16B4F}"/>
              </a:ext>
            </a:extLst>
          </p:cNvPr>
          <p:cNvSpPr txBox="1"/>
          <p:nvPr/>
        </p:nvSpPr>
        <p:spPr>
          <a:xfrm>
            <a:off x="8585170" y="1832596"/>
            <a:ext cx="119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aggregation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F45D7-AEAE-8144-8E38-EDF9DC06FA7E}"/>
              </a:ext>
            </a:extLst>
          </p:cNvPr>
          <p:cNvSpPr txBox="1"/>
          <p:nvPr/>
        </p:nvSpPr>
        <p:spPr>
          <a:xfrm>
            <a:off x="3010544" y="1832596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composition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E06208-D99F-D249-9E7C-C52B61E32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13284"/>
              </p:ext>
            </p:extLst>
          </p:nvPr>
        </p:nvGraphicFramePr>
        <p:xfrm>
          <a:off x="383534" y="3161026"/>
          <a:ext cx="11221021" cy="311164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6072146">
                  <a:extLst>
                    <a:ext uri="{9D8B030D-6E8A-4147-A177-3AD203B41FA5}">
                      <a16:colId xmlns:a16="http://schemas.microsoft.com/office/drawing/2014/main" val="4221160097"/>
                    </a:ext>
                  </a:extLst>
                </a:gridCol>
                <a:gridCol w="5148875">
                  <a:extLst>
                    <a:ext uri="{9D8B030D-6E8A-4147-A177-3AD203B41FA5}">
                      <a16:colId xmlns:a16="http://schemas.microsoft.com/office/drawing/2014/main" val="1402247806"/>
                    </a:ext>
                  </a:extLst>
                </a:gridCol>
              </a:tblGrid>
              <a:tr h="32243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Composition</a:t>
                      </a:r>
                      <a:endParaRPr lang="en-US" sz="2400" b="1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Aggregation </a:t>
                      </a:r>
                      <a:endParaRPr lang="en-US" sz="2400" b="1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692920"/>
                  </a:ext>
                </a:extLst>
              </a:tr>
              <a:tr h="5208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Parçalar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sahip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olunan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varlık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tarafından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yönetilir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Ait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olma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yerine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sadece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bulunma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vardır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76518"/>
                  </a:ext>
                </a:extLst>
              </a:tr>
              <a:tr h="4832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Parça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bütünden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ayrı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düşünülemez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Parçalar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ayrı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olarak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düşünülebilir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62657"/>
                  </a:ext>
                </a:extLst>
              </a:tr>
              <a:tr h="3224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>
                          <a:effectLst/>
                        </a:rPr>
                        <a:t>O</a:t>
                      </a:r>
                      <a:r>
                        <a:rPr lang="en-US" sz="2400" dirty="0">
                          <a:effectLst/>
                        </a:rPr>
                        <a:t>wn (</a:t>
                      </a:r>
                      <a:r>
                        <a:rPr lang="en-US" sz="2400" dirty="0" err="1">
                          <a:effectLst/>
                        </a:rPr>
                        <a:t>ait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olma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Has-</a:t>
                      </a:r>
                      <a:r>
                        <a:rPr lang="en-US" sz="2400" b="1" dirty="0">
                          <a:effectLst/>
                        </a:rPr>
                        <a:t>A ( </a:t>
                      </a:r>
                      <a:r>
                        <a:rPr lang="en-US" sz="2400" b="1" dirty="0" err="1">
                          <a:effectLst/>
                        </a:rPr>
                        <a:t>bulunur</a:t>
                      </a:r>
                      <a:r>
                        <a:rPr lang="en-US" sz="2400" b="1" dirty="0">
                          <a:effectLst/>
                        </a:rPr>
                        <a:t> )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755231"/>
                  </a:ext>
                </a:extLst>
              </a:tr>
              <a:tr h="3224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Parçalar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arasından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Güçlü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ilişki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vardır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>
                          <a:effectLst/>
                        </a:rPr>
                        <a:t>weak relationship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65447"/>
                  </a:ext>
                </a:extLst>
              </a:tr>
              <a:tr h="3224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Araç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tekerleri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dirty="0" err="1">
                          <a:effectLst/>
                        </a:rPr>
                        <a:t>Araç</a:t>
                      </a:r>
                      <a:r>
                        <a:rPr lang="en-US" sz="2400" dirty="0">
                          <a:effectLst/>
                        </a:rPr>
                        <a:t>  </a:t>
                      </a:r>
                      <a:r>
                        <a:rPr lang="en-US" sz="2400" dirty="0" err="1">
                          <a:effectLst/>
                        </a:rPr>
                        <a:t>ile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yolcular</a:t>
                      </a:r>
                      <a:r>
                        <a:rPr lang="en-US" sz="2400" dirty="0">
                          <a:effectLst/>
                        </a:rPr>
                        <a:t> yada </a:t>
                      </a:r>
                      <a:r>
                        <a:rPr lang="en-US" sz="2400" dirty="0" err="1">
                          <a:effectLst/>
                        </a:rPr>
                        <a:t>sürücü</a:t>
                      </a:r>
                      <a:endParaRPr lang="en-US" sz="2400" dirty="0">
                        <a:effectLst/>
                        <a:latin typeface="Noteworthy Light" panose="02000400000000000000" pitchFamily="2" charset="77"/>
                        <a:ea typeface="Noteworthy Light" panose="02000400000000000000" pitchFamily="2" charset="77"/>
                      </a:endParaRPr>
                    </a:p>
                  </a:txBody>
                  <a:tcPr marL="76200" marR="76200" marT="76200" marB="762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0337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120CA84-6E70-F743-AB72-2DFA0A7368F9}"/>
              </a:ext>
            </a:extLst>
          </p:cNvPr>
          <p:cNvSpPr/>
          <p:nvPr/>
        </p:nvSpPr>
        <p:spPr>
          <a:xfrm>
            <a:off x="502287" y="6234569"/>
            <a:ext cx="115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https://stackoverflow.com/questions/885937/what-is-the-difference-between-association-aggregation-and-composition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9B887-BC2A-C981-0D87-9D88B4F6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Kavramsal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Tasarım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Sorular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CC48D-C450-2043-B6BA-96E17437D544}"/>
              </a:ext>
            </a:extLst>
          </p:cNvPr>
          <p:cNvSpPr/>
          <p:nvPr/>
        </p:nvSpPr>
        <p:spPr>
          <a:xfrm>
            <a:off x="237067" y="1012192"/>
            <a:ext cx="11559981" cy="455765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ER model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oluşturulurken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ER Diagram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eklenecek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nesne</a:t>
            </a:r>
            <a:endParaRPr lang="en-US" sz="28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varlık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entity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olarak mı tanımlanmalı ?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nitelik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attribute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olarak mı tanımlanmalı?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varlık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entity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olarak mı yoksa  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relation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olarak mı tanımlanmalı?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modelinde bulunacak olan varlık setlerinin belirlenmesi ?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 setlerinin belirlenmesi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5F45A-CB67-C358-BE3F-8B7CAB88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Kavramsal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Tasarım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1E826-5EB7-8045-B4AB-FF75610FB877}"/>
              </a:ext>
            </a:extLst>
          </p:cNvPr>
          <p:cNvSpPr/>
          <p:nvPr/>
        </p:nvSpPr>
        <p:spPr>
          <a:xfrm>
            <a:off x="237067" y="679441"/>
            <a:ext cx="11785290" cy="66248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Belirlenen</a:t>
            </a:r>
            <a:r>
              <a:rPr lang="en-US" sz="28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ihtiyaclar</a:t>
            </a:r>
            <a:r>
              <a:rPr lang="en-US" sz="28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çerçevesinde</a:t>
            </a:r>
            <a:r>
              <a:rPr lang="en-US" sz="28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</a:t>
            </a:r>
            <a:r>
              <a:rPr lang="en-US" sz="28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gerçekleştirilir</a:t>
            </a:r>
            <a:endParaRPr lang="en-US" sz="2800" b="1" u="sng" dirty="0">
              <a:highlight>
                <a:srgbClr val="00FF00"/>
              </a:highlight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ihtiyaca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göre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veya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tanımlanabilir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Örneğin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ikametgah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için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yetebilirken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detaylı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aramaların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yaptırılabilmesi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adress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oluşturulabilir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adress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akademik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personel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ilişkilendirilebilir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1014095" lvl="1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posta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kodu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şehir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mahalle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veya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başka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istenilen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…. </a:t>
            </a:r>
          </a:p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q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3F9C3-9AAC-7770-8559-D8F23556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Kavramsal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Tasarım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4843B8E-94E6-3A4E-B124-C0232BA7C7D7}"/>
              </a:ext>
            </a:extLst>
          </p:cNvPr>
          <p:cNvSpPr/>
          <p:nvPr/>
        </p:nvSpPr>
        <p:spPr>
          <a:xfrm>
            <a:off x="1391872" y="705005"/>
            <a:ext cx="8590328" cy="145937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8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kişiler</a:t>
            </a:r>
            <a:r>
              <a:rPr lang="en-US" sz="2800" b="1" u="sng" dirty="0">
                <a:highlight>
                  <a:srgbClr val="00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--- </a:t>
            </a:r>
            <a:r>
              <a:rPr lang="en-US" sz="28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sz="28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problemin</a:t>
            </a:r>
            <a:r>
              <a:rPr lang="en-US" sz="28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çözümü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--- </a:t>
            </a:r>
          </a:p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 err="1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800" b="1" u="sng" dirty="0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tasarımlar</a:t>
            </a:r>
            <a:r>
              <a:rPr lang="en-US" sz="2800" b="1" u="sng" dirty="0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800" b="1" u="sng" dirty="0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ER </a:t>
            </a:r>
            <a:r>
              <a:rPr lang="en-US" sz="2800" b="1" u="sng" dirty="0" err="1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Modelleri</a:t>
            </a:r>
            <a:r>
              <a:rPr lang="en-US" sz="2800" b="1" u="sng" dirty="0">
                <a:highlight>
                  <a:srgbClr val="00FFFF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sunabilirler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509768-F9FB-E747-8409-23BE365E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35" y="2831119"/>
            <a:ext cx="5650099" cy="255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EDCD8B-2FF5-DF42-8186-4CB6096FEE44}"/>
              </a:ext>
            </a:extLst>
          </p:cNvPr>
          <p:cNvSpPr/>
          <p:nvPr/>
        </p:nvSpPr>
        <p:spPr>
          <a:xfrm>
            <a:off x="2375011" y="5555353"/>
            <a:ext cx="8043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Bender, </a:t>
            </a:r>
            <a:r>
              <a:rPr lang="tr-TR" dirty="0" err="1"/>
              <a:t>Beate</a:t>
            </a:r>
            <a:r>
              <a:rPr lang="tr-TR" dirty="0"/>
              <a:t> &amp; Bender, </a:t>
            </a:r>
            <a:r>
              <a:rPr lang="tr-TR" dirty="0" err="1"/>
              <a:t>Bernd</a:t>
            </a:r>
            <a:r>
              <a:rPr lang="tr-TR" dirty="0"/>
              <a:t> &amp; </a:t>
            </a:r>
            <a:r>
              <a:rPr lang="tr-TR" dirty="0" err="1"/>
              <a:t>Blessing</a:t>
            </a:r>
            <a:r>
              <a:rPr lang="tr-TR" dirty="0"/>
              <a:t>, </a:t>
            </a:r>
            <a:r>
              <a:rPr lang="tr-TR" dirty="0" err="1"/>
              <a:t>Lucienne</a:t>
            </a:r>
            <a:r>
              <a:rPr lang="tr-TR" dirty="0"/>
              <a:t>. (2002). How </a:t>
            </a:r>
            <a:r>
              <a:rPr lang="tr-TR" dirty="0" err="1"/>
              <a:t>Missions</a:t>
            </a:r>
            <a:r>
              <a:rPr lang="tr-TR" dirty="0"/>
              <a:t> </a:t>
            </a:r>
            <a:r>
              <a:rPr lang="tr-TR" dirty="0" err="1"/>
              <a:t>Determine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r>
              <a:rPr lang="tr-TR" dirty="0"/>
              <a:t> of Product Development </a:t>
            </a:r>
            <a:r>
              <a:rPr lang="tr-TR" dirty="0" err="1"/>
              <a:t>Methodologies</a:t>
            </a:r>
            <a:r>
              <a:rPr lang="tr-T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CA1B4-B03D-ACD1-D3EF-2F70578F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9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Kavramsal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Tasarım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2AF7B-0EE8-D24B-8FFE-189399546471}"/>
              </a:ext>
            </a:extLst>
          </p:cNvPr>
          <p:cNvSpPr/>
          <p:nvPr/>
        </p:nvSpPr>
        <p:spPr>
          <a:xfrm>
            <a:off x="809089" y="1311457"/>
            <a:ext cx="10573822" cy="30085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 model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tasarımında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plana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çıkan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hedefler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kaydedilecek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verilerin</a:t>
            </a:r>
            <a:r>
              <a:rPr lang="en-US" sz="28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tekrarının</a:t>
            </a:r>
            <a:r>
              <a:rPr lang="en-US" sz="2800" b="1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(redundancy) </a:t>
            </a:r>
            <a:r>
              <a:rPr lang="en-US" sz="2800" b="1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önlenmesi</a:t>
            </a:r>
            <a:endParaRPr lang="en-US" sz="2800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veriye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zamanında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hızlı</a:t>
            </a:r>
            <a:r>
              <a:rPr lang="en-US" sz="2800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 </a:t>
            </a:r>
            <a:r>
              <a:rPr lang="en-US" sz="2800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biçimde</a:t>
            </a:r>
            <a:r>
              <a:rPr lang="en-US" sz="2800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erişim</a:t>
            </a:r>
            <a:endParaRPr lang="en-US" sz="2800" u="sng" dirty="0">
              <a:highlight>
                <a:srgbClr val="FFFF00"/>
              </a:highlight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sorguların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makul</a:t>
            </a:r>
            <a:r>
              <a:rPr lang="en-US" sz="2800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zaman </a:t>
            </a:r>
            <a:r>
              <a:rPr lang="en-US" sz="2800" u="sng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800" u="sng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tamamlanması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91AAE-C314-111F-DEAF-A5313D30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3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Bölüm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Soruları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66593E-7842-B64D-89EC-08EDC7C656F7}"/>
              </a:ext>
            </a:extLst>
          </p:cNvPr>
          <p:cNvSpPr/>
          <p:nvPr/>
        </p:nvSpPr>
        <p:spPr>
          <a:xfrm>
            <a:off x="290521" y="780795"/>
            <a:ext cx="11202934" cy="5124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 (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ntity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nedir? Varlık seti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entity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set) neyi ifade eder?</a:t>
            </a: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İlişki(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elationship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nedir? İlişki seti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relationship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set) neyi ifade eder?</a:t>
            </a: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 (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ntity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ilişki(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elationship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 modeli nedir?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ER’ın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kullanım amacı nedir? </a:t>
            </a: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Nitelik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attribute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nedir? Nitelik çeşitleri nelerdir?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multivalued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derived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atomic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Toplam katılım (total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participation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?</a:t>
            </a: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Zayıf varlık, kalıtım, is-a, özelleştirme, genelleştirme.. </a:t>
            </a: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Kapsama , çakışma kısıtlamalarını açıklayınız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2E3FF-9F5B-FB34-EB19-D5189C03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39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Kavramsal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Tasarım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F5575F2-C9B6-364A-8C25-268645787B33}"/>
              </a:ext>
            </a:extLst>
          </p:cNvPr>
          <p:cNvSpPr/>
          <p:nvPr/>
        </p:nvSpPr>
        <p:spPr>
          <a:xfrm>
            <a:off x="516661" y="751962"/>
            <a:ext cx="10784877" cy="35266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Tasarlanması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ölçeğine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göre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projede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kişilerin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sayısı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değişir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geliştirici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-DB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yöneticisi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-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Kullanıcılar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Zaman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içerisinde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tespit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edilen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eksiklileri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en-US" sz="2800" dirty="0" err="1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artan</a:t>
            </a:r>
            <a:r>
              <a:rPr lang="en-US" sz="2800" dirty="0"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(incremental) 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 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giderilir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4759EB29-CA94-E24A-8CB2-FE462813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497" y="4278568"/>
            <a:ext cx="5179104" cy="198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68E70E-6A69-994B-8E1A-786F9F64CE8E}"/>
              </a:ext>
            </a:extLst>
          </p:cNvPr>
          <p:cNvSpPr/>
          <p:nvPr/>
        </p:nvSpPr>
        <p:spPr>
          <a:xfrm>
            <a:off x="2050077" y="6171231"/>
            <a:ext cx="8770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https://www.geeksforgeeks.org/software-engineering-incremental-process-model/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D3D36-2264-4B02-35D3-A83CD133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8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Kavramsal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Tasarım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F5575F2-C9B6-364A-8C25-268645787B33}"/>
              </a:ext>
            </a:extLst>
          </p:cNvPr>
          <p:cNvSpPr/>
          <p:nvPr/>
        </p:nvSpPr>
        <p:spPr>
          <a:xfrm>
            <a:off x="587000" y="1614098"/>
            <a:ext cx="10784877" cy="26237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Yüksek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seviyeli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uzmanlık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alanlarına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sahip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olan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kişilerin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anlayabileceği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üst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seviyede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olmalıdır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(ER)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katılımcı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kendi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birikimi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sayesinde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tasarıma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katkı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sağlayabilsin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muhtemel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yanlış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anlaşılmalar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problemler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çözülebilsin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D6D80-13B3-EF8C-5EF9-F124114D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Veritabanı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D8D036-A61B-9E48-BA38-AF137FA2C00E}"/>
              </a:ext>
            </a:extLst>
          </p:cNvPr>
          <p:cNvSpPr txBox="1">
            <a:spLocks/>
          </p:cNvSpPr>
          <p:nvPr/>
        </p:nvSpPr>
        <p:spPr>
          <a:xfrm>
            <a:off x="290521" y="486770"/>
            <a:ext cx="11684000" cy="5476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kitapevinin</a:t>
            </a: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veritabanının</a:t>
            </a: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aşağıdaki</a:t>
            </a: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ihtiyaçları</a:t>
            </a: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karşılaması</a:t>
            </a: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istenmektedir</a:t>
            </a:r>
            <a:r>
              <a:rPr lang="en-US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kitapid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(ISBN),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fiyat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başlık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miktarı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yayınlayan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id’si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Kitabevi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üyelerine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verebilmektedir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teslim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baslama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bitiş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numarası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nitelendirilmektedir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3E122-46F5-FB99-1C15-F9425A09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6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15C514F-8C2B-3440-A4E0-37D1D4DBA6FB}"/>
              </a:ext>
            </a:extLst>
          </p:cNvPr>
          <p:cNvSpPr/>
          <p:nvPr/>
        </p:nvSpPr>
        <p:spPr>
          <a:xfrm>
            <a:off x="111517" y="582304"/>
            <a:ext cx="4104223" cy="629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Kitapevinde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kitapid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(ISBN),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fiyat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başlık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kitapadı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stok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miktarı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yayınlayan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id’si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Kitabevi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üyelerine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verebilmektedir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teslim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baslama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bitiş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numarası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nitelendirilmektedir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4" name="Picture 3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9F1FCE03-DE6E-0844-A1A7-9999F1C7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  <a14:imgEffect>
                      <a14:brightnessContrast bright="40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4089" y="582304"/>
            <a:ext cx="3139353" cy="22563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10BCA-C0F4-3CB5-99B4-F23BC1BE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4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15C514F-8C2B-3440-A4E0-37D1D4DBA6FB}"/>
              </a:ext>
            </a:extLst>
          </p:cNvPr>
          <p:cNvSpPr/>
          <p:nvPr/>
        </p:nvSpPr>
        <p:spPr>
          <a:xfrm>
            <a:off x="111517" y="582304"/>
            <a:ext cx="4104223" cy="629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kitapid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(ISBN),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fiyat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başlık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miktarı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yayınlayan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yayınevinin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id’si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Kitabevi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üyelerine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verebilmektedir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teslim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baslama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bitiş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numarası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nitelendirilmektedir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4" name="Picture 3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9F1FCE03-DE6E-0844-A1A7-9999F1C7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  <a14:imgEffect>
                      <a14:brightnessContrast bright="40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4089" y="582304"/>
            <a:ext cx="3139353" cy="2256345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BF63154-E655-3049-A26F-931BE03AE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7000"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2214" y="964527"/>
            <a:ext cx="3369579" cy="19055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ACEB7-56A7-2890-A7EB-9188B1B4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2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15C514F-8C2B-3440-A4E0-37D1D4DBA6FB}"/>
              </a:ext>
            </a:extLst>
          </p:cNvPr>
          <p:cNvSpPr/>
          <p:nvPr/>
        </p:nvSpPr>
        <p:spPr>
          <a:xfrm>
            <a:off x="111517" y="582304"/>
            <a:ext cx="4104223" cy="629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kitapid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(ISBN),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fiyat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başlık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miktarı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yayınlayan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id’si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Kitabevi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üyelerine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verebilmektedir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teslim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Herbir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baslama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bitiş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numarası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nitelendirilmektedir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4" name="Picture 3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9F1FCE03-DE6E-0844-A1A7-9999F1C7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  <a14:imgEffect>
                      <a14:brightnessContrast bright="40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4089" y="582304"/>
            <a:ext cx="3139353" cy="2256345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BF63154-E655-3049-A26F-931BE03AE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7000"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2214" y="964527"/>
            <a:ext cx="3369579" cy="1905546"/>
          </a:xfrm>
          <a:prstGeom prst="rect">
            <a:avLst/>
          </a:prstGeom>
        </p:spPr>
      </p:pic>
      <p:pic>
        <p:nvPicPr>
          <p:cNvPr id="6" name="Picture 5" descr="A white 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68ECB00-E771-7A40-BEB5-5B5E5DA9F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3000" contras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2858" y="4504266"/>
            <a:ext cx="3342113" cy="18699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3C7F3-07E0-66C3-395B-CEA74F30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88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15C514F-8C2B-3440-A4E0-37D1D4DBA6FB}"/>
              </a:ext>
            </a:extLst>
          </p:cNvPr>
          <p:cNvSpPr/>
          <p:nvPr/>
        </p:nvSpPr>
        <p:spPr>
          <a:xfrm>
            <a:off x="111517" y="582304"/>
            <a:ext cx="4104223" cy="629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kitapid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(ISBN),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fiyat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başlık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miktarı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yayınlayan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id’si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Kitabevi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üyelerine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verebilmektedir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işlem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teslim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baslama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bitiş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numarası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nitelendirilmektedir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4" name="Picture 3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9F1FCE03-DE6E-0844-A1A7-9999F1C7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  <a14:imgEffect>
                      <a14:brightnessContrast bright="40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4089" y="582304"/>
            <a:ext cx="3139353" cy="2256345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BF63154-E655-3049-A26F-931BE03AE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-7000"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2214" y="964527"/>
            <a:ext cx="3369579" cy="1905546"/>
          </a:xfrm>
          <a:prstGeom prst="rect">
            <a:avLst/>
          </a:prstGeom>
        </p:spPr>
      </p:pic>
      <p:pic>
        <p:nvPicPr>
          <p:cNvPr id="6" name="Picture 5" descr="A white 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68ECB00-E771-7A40-BEB5-5B5E5DA9F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3000" contras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2858" y="4504266"/>
            <a:ext cx="3342113" cy="1869921"/>
          </a:xfrm>
          <a:prstGeom prst="rect">
            <a:avLst/>
          </a:prstGeom>
        </p:spPr>
      </p:pic>
      <p:pic>
        <p:nvPicPr>
          <p:cNvPr id="11" name="Picture 2" descr="question-mark-nothing - RETRO BİLGİSAYAR">
            <a:extLst>
              <a:ext uri="{FF2B5EF4-FFF2-40B4-BE49-F238E27FC236}">
                <a16:creationId xmlns:a16="http://schemas.microsoft.com/office/drawing/2014/main" id="{1CDFED21-22BC-6C40-A13B-46440A446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960" y="2060216"/>
            <a:ext cx="870604" cy="8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question-mark-nothing - RETRO BİLGİSAYAR">
            <a:extLst>
              <a:ext uri="{FF2B5EF4-FFF2-40B4-BE49-F238E27FC236}">
                <a16:creationId xmlns:a16="http://schemas.microsoft.com/office/drawing/2014/main" id="{DA9EB123-FE68-BB4B-AB0D-4CB7FBAF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98" y="4752243"/>
            <a:ext cx="979818" cy="9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F183D5-A481-2CB3-ED82-20D43A51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2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15C514F-8C2B-3440-A4E0-37D1D4DBA6FB}"/>
              </a:ext>
            </a:extLst>
          </p:cNvPr>
          <p:cNvSpPr/>
          <p:nvPr/>
        </p:nvSpPr>
        <p:spPr>
          <a:xfrm>
            <a:off x="111517" y="582304"/>
            <a:ext cx="4104223" cy="629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Kitapevinde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kitapid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(ISBN),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fiyat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başlık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stok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miktarı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nitelikleri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Kitapları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yayınlayan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yayınevi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id’si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bilgilerinin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Kitabevi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üyelerine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verebilmektedir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ödünç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kitaplar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işlem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teslim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Herbir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isim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adres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baslama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üyelik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bitiş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tarihi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üye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numarası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nitelendirilmektedir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8" name="Picture 7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FE9B1CCA-E52A-EF40-8FFD-15761848D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51000" contrast="-25000"/>
                    </a14:imgEffect>
                  </a14:imgLayer>
                </a14:imgProps>
              </a:ext>
            </a:extLst>
          </a:blip>
          <a:srcRect t="1769" b="-1769"/>
          <a:stretch/>
        </p:blipFill>
        <p:spPr>
          <a:xfrm rot="16200000">
            <a:off x="5187568" y="52644"/>
            <a:ext cx="5668801" cy="71109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F230-1AD7-777F-49E8-A10D85D5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90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Kitabevi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Modeli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CD72D8-F9FF-0346-9DF2-E4C89E3A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  <a14:imgEffect>
                      <a14:colorTemperature colorTemp="10604"/>
                    </a14:imgEffect>
                    <a14:imgEffect>
                      <a14:saturation sat="0"/>
                    </a14:imgEffect>
                    <a14:imgEffect>
                      <a14:brightnessContrast bright="33000" contras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133" y="933103"/>
            <a:ext cx="9865811" cy="553538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46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661B-8AEC-DE87-A352-4719C9F3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E97EC4-D8F8-934B-A9C6-AF140CBE4B03}"/>
              </a:ext>
            </a:extLst>
          </p:cNvPr>
          <p:cNvSpPr txBox="1">
            <a:spLocks/>
          </p:cNvSpPr>
          <p:nvPr/>
        </p:nvSpPr>
        <p:spPr>
          <a:xfrm>
            <a:off x="2940093" y="2207427"/>
            <a:ext cx="5378824" cy="213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Dinlediğiniz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endParaRPr lang="en-US" sz="36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Teşekkürler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İyi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çalışmalar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82AE-D5F1-9616-A413-C5C43028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2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Üniversite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ER Diagram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BE70EA6-88BE-7A44-B3FC-0CAC5327D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483" y="1028636"/>
            <a:ext cx="10249419" cy="55094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4FEFC-2DE6-01AF-7F1B-51F96BAE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0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ü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çlü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(ternary relationship)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F3691EB-DF0F-0B48-970F-31CBACF8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59" y="2072444"/>
            <a:ext cx="5344541" cy="26479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F0B1BF-B518-2440-B4B0-B600C35C8B0A}"/>
              </a:ext>
            </a:extLst>
          </p:cNvPr>
          <p:cNvSpPr/>
          <p:nvPr/>
        </p:nvSpPr>
        <p:spPr>
          <a:xfrm>
            <a:off x="1309383" y="913336"/>
            <a:ext cx="9934630" cy="6001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Üç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üçlü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ternary relationship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CCC2F-D942-9145-BA6A-0D49E316FDB2}"/>
              </a:ext>
            </a:extLst>
          </p:cNvPr>
          <p:cNvSpPr/>
          <p:nvPr/>
        </p:nvSpPr>
        <p:spPr>
          <a:xfrm>
            <a:off x="2625969" y="5222749"/>
            <a:ext cx="6822831" cy="128240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yazarın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(author) 0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veya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n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makalesi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(paper)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bulunabilir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99695" algn="ctr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makele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editor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6693-6960-464A-1570-540F00A3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8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ü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çlü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(ternary relationship)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0B1BF-B518-2440-B4B0-B600C35C8B0A}"/>
              </a:ext>
            </a:extLst>
          </p:cNvPr>
          <p:cNvSpPr/>
          <p:nvPr/>
        </p:nvSpPr>
        <p:spPr>
          <a:xfrm>
            <a:off x="1309383" y="913336"/>
            <a:ext cx="9934630" cy="6001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Üç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üçlü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ternary relationship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1026" name="Picture 2" descr="How to interpret ternary relationship? - Database Administrators Stack  Exchange">
            <a:extLst>
              <a:ext uri="{FF2B5EF4-FFF2-40B4-BE49-F238E27FC236}">
                <a16:creationId xmlns:a16="http://schemas.microsoft.com/office/drawing/2014/main" id="{A76EA42F-40B6-CA41-9885-071294CD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22" y="2149317"/>
            <a:ext cx="5559680" cy="3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6D07CB-FBB5-2C47-B73F-6372CBF8F56B}"/>
              </a:ext>
            </a:extLst>
          </p:cNvPr>
          <p:cNvSpPr/>
          <p:nvPr/>
        </p:nvSpPr>
        <p:spPr>
          <a:xfrm>
            <a:off x="6746189" y="3391279"/>
            <a:ext cx="5065604" cy="11541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442595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İşciler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bölümde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calıştıkları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bölümün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lokasyonu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bulunur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4D4DE-D48D-0177-F57E-8E18528C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0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ü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çlü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ilişki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(ternary relationship)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0B1BF-B518-2440-B4B0-B600C35C8B0A}"/>
              </a:ext>
            </a:extLst>
          </p:cNvPr>
          <p:cNvSpPr/>
          <p:nvPr/>
        </p:nvSpPr>
        <p:spPr>
          <a:xfrm>
            <a:off x="1309383" y="913336"/>
            <a:ext cx="9934630" cy="6001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Üç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üçlü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ternary relationship 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 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tanımlanır</a:t>
            </a:r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94345E-96E3-C64D-8F3E-7BFF3E104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88" y="2255652"/>
            <a:ext cx="8221306" cy="330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CAA3A6-F3DB-6248-BB51-93E91DA5EC2E}"/>
              </a:ext>
            </a:extLst>
          </p:cNvPr>
          <p:cNvSpPr/>
          <p:nvPr/>
        </p:nvSpPr>
        <p:spPr>
          <a:xfrm>
            <a:off x="7048882" y="5625225"/>
            <a:ext cx="1918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ternary relationship 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BB6C5-EA10-9F4D-8AF6-6D65FE6247E0}"/>
              </a:ext>
            </a:extLst>
          </p:cNvPr>
          <p:cNvSpPr/>
          <p:nvPr/>
        </p:nvSpPr>
        <p:spPr>
          <a:xfrm>
            <a:off x="3225030" y="5596135"/>
            <a:ext cx="182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binary relationship </a:t>
            </a:r>
            <a:endParaRPr lang="tr-T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ACB589-4D24-1645-BEE7-90A9F883B38A}"/>
              </a:ext>
            </a:extLst>
          </p:cNvPr>
          <p:cNvSpPr/>
          <p:nvPr/>
        </p:nvSpPr>
        <p:spPr>
          <a:xfrm>
            <a:off x="1853916" y="6075144"/>
            <a:ext cx="7909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https://www.sciencedirect.com/topics/computer-science/generalization-hierarchy</a:t>
            </a:r>
            <a:endParaRPr lang="tr-TR" dirty="0"/>
          </a:p>
          <a:p>
            <a:endParaRPr lang="tr-T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74A3B-5BBD-F271-606B-5A1C6712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4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ggregat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ion  (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kümeleme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3EF7FE-CEED-C542-BD75-52D76AF461B4}"/>
              </a:ext>
            </a:extLst>
          </p:cNvPr>
          <p:cNvSpPr/>
          <p:nvPr/>
        </p:nvSpPr>
        <p:spPr>
          <a:xfrm>
            <a:off x="424323" y="1302384"/>
            <a:ext cx="11343354" cy="36548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99695">
              <a:lnSpc>
                <a:spcPct val="150000"/>
              </a:lnSpc>
              <a:spcBef>
                <a:spcPts val="1000"/>
              </a:spcBef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veya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daha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ilişkinin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</a:t>
            </a:r>
            <a:r>
              <a:rPr lang="en-US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</a:t>
            </a:r>
            <a:r>
              <a:rPr lang="en-US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gibi</a:t>
            </a:r>
            <a:r>
              <a:rPr lang="en-US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değerlendirilip</a:t>
            </a:r>
            <a:r>
              <a:rPr lang="en-US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başka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setine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bağlanmasına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kümeleme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(aggregation)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denir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marL="99695">
              <a:lnSpc>
                <a:spcPct val="150000"/>
              </a:lnSpc>
              <a:spcBef>
                <a:spcPts val="1000"/>
              </a:spcBef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Kümeleme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fazladan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tekrarını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(redundancy)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azaltır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 marL="556895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İlişki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setleri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arasında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ilişki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oluşturmayı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137B4-C2F1-2B93-75EA-D3F505C0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9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ggregat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ion  (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kümeleme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80CFCC6-793D-0749-A34E-307316ED7DC9}"/>
              </a:ext>
            </a:extLst>
          </p:cNvPr>
          <p:cNvSpPr/>
          <p:nvPr/>
        </p:nvSpPr>
        <p:spPr>
          <a:xfrm>
            <a:off x="5593278" y="1684574"/>
            <a:ext cx="60878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Bir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öğrenci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belirli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projedeki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belirli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eğitmen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tarafından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yönlendirilir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Bir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öğrenci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eğitmen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proje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kombinasyonu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ilgili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bir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değerlendirmeye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sahip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olabilir</a:t>
            </a:r>
            <a:endParaRPr lang="en-US" altLang="en-US" sz="2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1" name="Picture 40">
            <a:extLst>
              <a:ext uri="{FF2B5EF4-FFF2-40B4-BE49-F238E27FC236}">
                <a16:creationId xmlns:a16="http://schemas.microsoft.com/office/drawing/2014/main" id="{977CC615-6CD7-8B4E-BB87-4878E1CE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5" y="775071"/>
            <a:ext cx="4099560" cy="508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229D2-7E46-E94F-890E-8A0F77946F35}"/>
              </a:ext>
            </a:extLst>
          </p:cNvPr>
          <p:cNvSpPr txBox="1"/>
          <p:nvPr/>
        </p:nvSpPr>
        <p:spPr>
          <a:xfrm>
            <a:off x="1086394" y="6055894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Kümeleme kullanılmamış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A7A9F4-4E38-8C47-AC3D-1EF49954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052" y="4755710"/>
            <a:ext cx="952965" cy="13001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34C02-EBFF-05E5-6744-943F12BD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2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ER Model: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ggregat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ion  (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kümeleme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8">
            <a:extLst>
              <a:ext uri="{FF2B5EF4-FFF2-40B4-BE49-F238E27FC236}">
                <a16:creationId xmlns:a16="http://schemas.microsoft.com/office/drawing/2014/main" id="{CA2B369B-35EA-CD41-817E-B254DCBE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6" y="973540"/>
            <a:ext cx="4774033" cy="579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0">
            <a:extLst>
              <a:ext uri="{FF2B5EF4-FFF2-40B4-BE49-F238E27FC236}">
                <a16:creationId xmlns:a16="http://schemas.microsoft.com/office/drawing/2014/main" id="{977CC615-6CD7-8B4E-BB87-4878E1CE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222" y="1126457"/>
            <a:ext cx="3715578" cy="461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2F950A-7B30-AE4A-AF2B-0C1C00FF722E}"/>
              </a:ext>
            </a:extLst>
          </p:cNvPr>
          <p:cNvSpPr/>
          <p:nvPr/>
        </p:nvSpPr>
        <p:spPr>
          <a:xfrm>
            <a:off x="945905" y="973540"/>
            <a:ext cx="4774033" cy="301063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113C4-76D1-F84E-B4BB-F21DB6548D2F}"/>
              </a:ext>
            </a:extLst>
          </p:cNvPr>
          <p:cNvSpPr txBox="1"/>
          <p:nvPr/>
        </p:nvSpPr>
        <p:spPr>
          <a:xfrm>
            <a:off x="7984999" y="5925203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Kümeleme </a:t>
            </a:r>
          </a:p>
          <a:p>
            <a:pPr algn="ctr"/>
            <a:r>
              <a:rPr lang="tr-TR" b="1" dirty="0"/>
              <a:t>kullanılmamış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18A2C-8354-AF4C-99BD-2522C0AC6F18}"/>
              </a:ext>
            </a:extLst>
          </p:cNvPr>
          <p:cNvSpPr txBox="1"/>
          <p:nvPr/>
        </p:nvSpPr>
        <p:spPr>
          <a:xfrm>
            <a:off x="107705" y="4006075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Kümeleme</a:t>
            </a:r>
          </a:p>
          <a:p>
            <a:pPr algn="ctr"/>
            <a:r>
              <a:rPr lang="tr-TR" b="1" dirty="0"/>
              <a:t>(</a:t>
            </a:r>
            <a:r>
              <a:rPr lang="tr-TR" b="1" dirty="0" err="1"/>
              <a:t>aggregation</a:t>
            </a:r>
            <a:r>
              <a:rPr lang="tr-TR" b="1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32C40-F774-8E44-A10F-2AC439AF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461" y="5271350"/>
            <a:ext cx="952965" cy="13001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BB56C-0D71-9CFB-3D2C-EF13839C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5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11537</TotalTime>
  <Words>1416</Words>
  <Application>Microsoft Office PowerPoint</Application>
  <PresentationFormat>Geniş ekran</PresentationFormat>
  <Paragraphs>176</Paragraphs>
  <Slides>29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Comic Sans MS</vt:lpstr>
      <vt:lpstr>Courier New</vt:lpstr>
      <vt:lpstr>Noteworthy Light</vt:lpstr>
      <vt:lpstr>Noteworthy Light</vt:lpstr>
      <vt:lpstr>Wingdings</vt:lpstr>
      <vt:lpstr>Office Theme</vt:lpstr>
      <vt:lpstr>Veritabanı Yönetim Sistemleri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Ozal Yildirim</cp:lastModifiedBy>
  <cp:revision>628</cp:revision>
  <dcterms:created xsi:type="dcterms:W3CDTF">2017-09-18T09:05:05Z</dcterms:created>
  <dcterms:modified xsi:type="dcterms:W3CDTF">2023-10-26T06:03:47Z</dcterms:modified>
</cp:coreProperties>
</file>